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5" r:id="rId10"/>
    <p:sldId id="266" r:id="rId11"/>
    <p:sldId id="267" r:id="rId12"/>
    <p:sldId id="270" r:id="rId13"/>
    <p:sldId id="268" r:id="rId14"/>
    <p:sldId id="272" r:id="rId15"/>
    <p:sldId id="271" r:id="rId16"/>
    <p:sldId id="269" r:id="rId17"/>
    <p:sldId id="264"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3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ED8CDFD-6EC8-4158-A5C6-F1174CF319A9}" type="datetimeFigureOut">
              <a:rPr lang="en-US"/>
              <a:pPr>
                <a:defRPr/>
              </a:pPr>
              <a:t>2/7/2013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0A3ACC-561A-44F0-A38A-2A950C45C8A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636CEDC-80A2-4AB7-96C6-5AA0D65BCA6F}" type="datetimeFigureOut">
              <a:rPr lang="en-US"/>
              <a:pPr>
                <a:defRPr/>
              </a:pPr>
              <a:t>2/7/2013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A7CDB6C-B4DD-4D9B-9857-39A4E1F2117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0D6A51A-13DA-49B1-88F5-E2CBDA39C47C}" type="datetimeFigureOut">
              <a:rPr lang="en-US"/>
              <a:pPr>
                <a:defRPr/>
              </a:pPr>
              <a:t>2/7/2013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63A44D5-DFB3-45BA-9D2D-0921D701409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56C6AEA-1F2A-4E7F-A6F7-BC935C5BF972}" type="datetimeFigureOut">
              <a:rPr lang="en-US"/>
              <a:pPr>
                <a:defRPr/>
              </a:pPr>
              <a:t>2/7/2013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98E09B5-13E8-424D-BE8F-8C1E35ACA2F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8D80E7F-C261-40A5-BE59-4A0DDE609929}" type="datetimeFigureOut">
              <a:rPr lang="en-US"/>
              <a:pPr>
                <a:defRPr/>
              </a:pPr>
              <a:t>2/7/2013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5C75AD8-7173-435F-AC0C-C979AB569EB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C711357-211E-4B81-96C3-749E5795368C}" type="datetimeFigureOut">
              <a:rPr lang="en-US"/>
              <a:pPr>
                <a:defRPr/>
              </a:pPr>
              <a:t>2/7/2013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7673264-BA3F-436C-B652-743CD08F011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540C210-6CF4-42D3-9EEA-737E79ADA7C1}" type="datetimeFigureOut">
              <a:rPr lang="en-US"/>
              <a:pPr>
                <a:defRPr/>
              </a:pPr>
              <a:t>2/7/2013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95C8FE3-5BD0-477D-8E64-7F7A5623E94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01BCAD7-1FA7-4C79-BBA2-EFD03BF648AF}" type="datetimeFigureOut">
              <a:rPr lang="en-US"/>
              <a:pPr>
                <a:defRPr/>
              </a:pPr>
              <a:t>2/7/2013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A2B7A16-4246-4FE2-9BF5-04D79121AF6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7A61FCF-AE79-450F-839B-2EACBDFF5610}" type="datetimeFigureOut">
              <a:rPr lang="en-US"/>
              <a:pPr>
                <a:defRPr/>
              </a:pPr>
              <a:t>2/7/2013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C0E79A7-5AE3-4134-BF00-F5C2D8F19DD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D746EC6-24A2-458D-9473-3693FD37DD66}" type="datetimeFigureOut">
              <a:rPr lang="en-US"/>
              <a:pPr>
                <a:defRPr/>
              </a:pPr>
              <a:t>2/7/2013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C9BFA7C-72FC-4282-8E67-F922C8590AC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E708254-5569-43D0-B940-4E8F9688DF96}" type="datetimeFigureOut">
              <a:rPr lang="en-US"/>
              <a:pPr>
                <a:defRPr/>
              </a:pPr>
              <a:t>2/7/2013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CFB0B10-D2E2-4169-9E86-E6502151CE7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351CC446-DBF0-4AE9-BDDA-007951E9797D}" type="datetimeFigureOut">
              <a:rPr lang="en-US"/>
              <a:pPr>
                <a:defRPr/>
              </a:pPr>
              <a:t>2/7/2013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70394F19-79EC-43B0-83C0-4A226FD4FE0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wikiwak.com/wak/File:Walter_Camp_-_Project_Gutenberg_eText_18048.jpg"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www.s9.com/images/portraits/4757_Camp-Walter-Chauncey.jpg"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www.starkcenter.org/" TargetMode="External"/><Relationship Id="rId2" Type="http://schemas.openxmlformats.org/officeDocument/2006/relationships/hyperlink" Target="http://www.pbs.org/opb/historydetectives/investigation/exercise-record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pbs.org/opb/historydetectives/investigation/exercise-records/" TargetMode="External"/><Relationship Id="rId2" Type="http://schemas.openxmlformats.org/officeDocument/2006/relationships/hyperlink" Target="http://www.starkcenter.org/research/hac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smtClean="0"/>
              <a:t>Understanding the Functional Value of History</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endParaRPr 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sz="3600" dirty="0" smtClean="0"/>
              <a:t>What was the significance of the first intercollegiate athletic event?</a:t>
            </a:r>
          </a:p>
        </p:txBody>
      </p:sp>
      <p:sp>
        <p:nvSpPr>
          <p:cNvPr id="11267" name="Content Placeholder 2"/>
          <p:cNvSpPr>
            <a:spLocks noGrp="1"/>
          </p:cNvSpPr>
          <p:nvPr>
            <p:ph idx="1"/>
          </p:nvPr>
        </p:nvSpPr>
        <p:spPr/>
        <p:txBody>
          <a:bodyPr/>
          <a:lstStyle/>
          <a:p>
            <a:r>
              <a:rPr lang="en-US" smtClean="0"/>
              <a:t>Is this an example of a descriptive or interpretive approach?</a:t>
            </a:r>
          </a:p>
          <a:p>
            <a:r>
              <a:rPr lang="en-US" smtClean="0"/>
              <a:t>Business influence: Wilkins president of Montreal Concord Railroad Road Company.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endParaRPr lang="en-US" smtClean="0"/>
          </a:p>
        </p:txBody>
      </p:sp>
      <p:sp>
        <p:nvSpPr>
          <p:cNvPr id="12291" name="Content Placeholder 2"/>
          <p:cNvSpPr>
            <a:spLocks noGrp="1"/>
          </p:cNvSpPr>
          <p:nvPr>
            <p:ph idx="1"/>
          </p:nvPr>
        </p:nvSpPr>
        <p:spPr/>
        <p:txBody>
          <a:bodyPr/>
          <a:lstStyle/>
          <a:p>
            <a:r>
              <a:rPr lang="en-US" smtClean="0"/>
              <a:t>On May 14 and 15, 1874 Harvard contested McGill University in two athletic contests. Identify the sport and demonstrate the significance of these contests on subsequent developments in collegiate sport.</a:t>
            </a:r>
          </a:p>
          <a:p>
            <a:r>
              <a:rPr lang="en-US" smtClean="0"/>
              <a:t>Rutgers vs. Princeton, November 6, 1869</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Harvard Versus McGill 1874</a:t>
            </a:r>
          </a:p>
        </p:txBody>
      </p:sp>
      <p:pic>
        <p:nvPicPr>
          <p:cNvPr id="13315" name="Picture 2" descr="http://www.thats-a-wrap.net/alouettes/images/mcgill_1874.jpg"/>
          <p:cNvPicPr>
            <a:picLocks noChangeAspect="1" noChangeArrowheads="1"/>
          </p:cNvPicPr>
          <p:nvPr/>
        </p:nvPicPr>
        <p:blipFill>
          <a:blip r:embed="rId2" cstate="print"/>
          <a:srcRect/>
          <a:stretch>
            <a:fillRect/>
          </a:stretch>
        </p:blipFill>
        <p:spPr bwMode="auto">
          <a:xfrm>
            <a:off x="1981200" y="1828800"/>
            <a:ext cx="5816600" cy="294322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endParaRPr lang="en-US" smtClean="0"/>
          </a:p>
        </p:txBody>
      </p:sp>
      <p:sp>
        <p:nvSpPr>
          <p:cNvPr id="14339" name="Content Placeholder 2"/>
          <p:cNvSpPr>
            <a:spLocks noGrp="1"/>
          </p:cNvSpPr>
          <p:nvPr>
            <p:ph idx="1"/>
          </p:nvPr>
        </p:nvSpPr>
        <p:spPr/>
        <p:txBody>
          <a:bodyPr/>
          <a:lstStyle/>
          <a:p>
            <a:r>
              <a:rPr lang="en-US" smtClean="0"/>
              <a:t>On October 9, 1905, President Theodore Roosevelt convened a luncheon meeting at the White House. Who attended this meeting and what was the eventual outcome of this initial meeting?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Most Influential Leaders in America During the Late 19</a:t>
            </a:r>
            <a:r>
              <a:rPr lang="en-US" baseline="30000" dirty="0" smtClean="0"/>
              <a:t>th</a:t>
            </a:r>
            <a:r>
              <a:rPr lang="en-US" dirty="0" smtClean="0"/>
              <a:t> Century</a:t>
            </a:r>
          </a:p>
        </p:txBody>
      </p:sp>
      <p:pic>
        <p:nvPicPr>
          <p:cNvPr id="15363" name="Picture 2" descr="Walter Camp">
            <a:hlinkClick r:id="rId2" tooltip="Walter Camp"/>
          </p:cNvPr>
          <p:cNvPicPr>
            <a:picLocks noGrp="1" noChangeAspect="1" noChangeArrowheads="1"/>
          </p:cNvPicPr>
          <p:nvPr>
            <p:ph idx="1"/>
          </p:nvPr>
        </p:nvPicPr>
        <p:blipFill>
          <a:blip r:embed="rId3" cstate="print"/>
          <a:srcRect/>
          <a:stretch>
            <a:fillRect/>
          </a:stretch>
        </p:blipFill>
        <p:spPr>
          <a:xfrm>
            <a:off x="1524000" y="2182813"/>
            <a:ext cx="1981200" cy="3313112"/>
          </a:xfrm>
        </p:spPr>
      </p:pic>
      <p:pic>
        <p:nvPicPr>
          <p:cNvPr id="15364" name="Picture 12" descr=" ">
            <a:hlinkClick r:id="rId4"/>
          </p:cNvPr>
          <p:cNvPicPr>
            <a:picLocks noChangeAspect="1" noChangeArrowheads="1"/>
          </p:cNvPicPr>
          <p:nvPr/>
        </p:nvPicPr>
        <p:blipFill>
          <a:blip r:embed="rId5" cstate="print"/>
          <a:srcRect/>
          <a:stretch>
            <a:fillRect/>
          </a:stretch>
        </p:blipFill>
        <p:spPr bwMode="auto">
          <a:xfrm>
            <a:off x="5410200" y="2286000"/>
            <a:ext cx="2171700" cy="3159125"/>
          </a:xfrm>
          <a:prstGeom prst="rect">
            <a:avLst/>
          </a:prstGeom>
          <a:noFill/>
          <a:ln w="9525">
            <a:noFill/>
            <a:miter lim="800000"/>
            <a:headEnd/>
            <a:tailEnd/>
          </a:ln>
        </p:spPr>
      </p:pic>
      <p:graphicFrame>
        <p:nvGraphicFramePr>
          <p:cNvPr id="6" name="Table 5"/>
          <p:cNvGraphicFramePr>
            <a:graphicFrameLocks noGrp="1"/>
          </p:cNvGraphicFramePr>
          <p:nvPr/>
        </p:nvGraphicFramePr>
        <p:xfrm>
          <a:off x="1524000" y="1447800"/>
          <a:ext cx="5943600" cy="792480"/>
        </p:xfrm>
        <a:graphic>
          <a:graphicData uri="http://schemas.openxmlformats.org/drawingml/2006/table">
            <a:tbl>
              <a:tblPr firstRow="1" bandRow="1">
                <a:tableStyleId>{5C22544A-7EE6-4342-B048-85BDC9FD1C3A}</a:tableStyleId>
              </a:tblPr>
              <a:tblGrid>
                <a:gridCol w="5943600"/>
              </a:tblGrid>
              <a:tr h="533400">
                <a:tc>
                  <a:txBody>
                    <a:bodyPr/>
                    <a:lstStyle/>
                    <a:p>
                      <a:pPr algn="ctr"/>
                      <a:r>
                        <a:rPr lang="en-US" sz="2800" dirty="0" smtClean="0"/>
                        <a:t>Camp</a:t>
                      </a:r>
                    </a:p>
                    <a:p>
                      <a:endParaRPr lang="en-US"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arvard athlete"/>
          <p:cNvPicPr>
            <a:picLocks noChangeAspect="1" noChangeArrowheads="1"/>
          </p:cNvPicPr>
          <p:nvPr/>
        </p:nvPicPr>
        <p:blipFill>
          <a:blip r:embed="rId2" cstate="print"/>
          <a:srcRect/>
          <a:stretch>
            <a:fillRect/>
          </a:stretch>
        </p:blipFill>
        <p:spPr bwMode="auto">
          <a:xfrm>
            <a:off x="1219200" y="1663700"/>
            <a:ext cx="2398713" cy="3441700"/>
          </a:xfrm>
          <a:prstGeom prst="rect">
            <a:avLst/>
          </a:prstGeom>
          <a:noFill/>
          <a:ln w="9525">
            <a:noFill/>
            <a:miter lim="800000"/>
            <a:headEnd/>
            <a:tailEnd/>
          </a:ln>
        </p:spPr>
      </p:pic>
      <p:pic>
        <p:nvPicPr>
          <p:cNvPr id="16387" name="Picture 4" descr="TR stumping"/>
          <p:cNvPicPr>
            <a:picLocks noChangeAspect="1" noChangeArrowheads="1"/>
          </p:cNvPicPr>
          <p:nvPr/>
        </p:nvPicPr>
        <p:blipFill>
          <a:blip r:embed="rId3" cstate="print"/>
          <a:srcRect/>
          <a:stretch>
            <a:fillRect/>
          </a:stretch>
        </p:blipFill>
        <p:spPr bwMode="auto">
          <a:xfrm>
            <a:off x="5334000" y="1676400"/>
            <a:ext cx="2514600" cy="3255963"/>
          </a:xfrm>
          <a:prstGeom prst="rect">
            <a:avLst/>
          </a:prstGeom>
          <a:noFill/>
          <a:ln w="9525">
            <a:noFill/>
            <a:miter lim="800000"/>
            <a:headEnd/>
            <a:tailEnd/>
          </a:ln>
        </p:spPr>
      </p:pic>
      <p:graphicFrame>
        <p:nvGraphicFramePr>
          <p:cNvPr id="4" name="Table 3"/>
          <p:cNvGraphicFramePr>
            <a:graphicFrameLocks noGrp="1"/>
          </p:cNvGraphicFramePr>
          <p:nvPr/>
        </p:nvGraphicFramePr>
        <p:xfrm>
          <a:off x="1524000" y="685800"/>
          <a:ext cx="6096000" cy="609600"/>
        </p:xfrm>
        <a:graphic>
          <a:graphicData uri="http://schemas.openxmlformats.org/drawingml/2006/table">
            <a:tbl>
              <a:tblPr firstRow="1" bandRow="1">
                <a:tableStyleId>{5C22544A-7EE6-4342-B048-85BDC9FD1C3A}</a:tableStyleId>
              </a:tblPr>
              <a:tblGrid>
                <a:gridCol w="6096000"/>
              </a:tblGrid>
              <a:tr h="609600">
                <a:tc>
                  <a:txBody>
                    <a:bodyPr/>
                    <a:lstStyle/>
                    <a:p>
                      <a:pPr algn="ctr"/>
                      <a:r>
                        <a:rPr lang="en-US" sz="2800" dirty="0" smtClean="0"/>
                        <a:t>Roosevelt</a:t>
                      </a:r>
                      <a:endParaRPr lang="en-US" sz="2800" dirty="0"/>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History Detectives</a:t>
            </a:r>
          </a:p>
        </p:txBody>
      </p:sp>
      <p:sp>
        <p:nvSpPr>
          <p:cNvPr id="17411" name="Content Placeholder 2"/>
          <p:cNvSpPr>
            <a:spLocks noGrp="1"/>
          </p:cNvSpPr>
          <p:nvPr>
            <p:ph idx="1"/>
          </p:nvPr>
        </p:nvSpPr>
        <p:spPr/>
        <p:txBody>
          <a:bodyPr/>
          <a:lstStyle/>
          <a:p>
            <a:r>
              <a:rPr lang="en-US" smtClean="0">
                <a:hlinkClick r:id="rId2"/>
              </a:rPr>
              <a:t>http://www.pbs.org/opb/historydetectives/investigation/exercise-records/</a:t>
            </a:r>
            <a:endParaRPr lang="en-US" smtClean="0"/>
          </a:p>
          <a:p>
            <a:r>
              <a:rPr lang="en-US" smtClean="0">
                <a:hlinkClick r:id="rId3"/>
              </a:rPr>
              <a:t>http://www.starkcenter.org/</a:t>
            </a:r>
            <a:endParaRPr lang="en-US" smtClean="0"/>
          </a:p>
          <a:p>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endParaRPr lang="en-US" smtClean="0"/>
          </a:p>
        </p:txBody>
      </p:sp>
      <p:sp>
        <p:nvSpPr>
          <p:cNvPr id="18435" name="Content Placeholder 2"/>
          <p:cNvSpPr>
            <a:spLocks noGrp="1"/>
          </p:cNvSpPr>
          <p:nvPr>
            <p:ph idx="1"/>
          </p:nvPr>
        </p:nvSpPr>
        <p:spPr/>
        <p:txBody>
          <a:bodyPr/>
          <a:lstStyle/>
          <a:p>
            <a:r>
              <a:rPr lang="en-US" smtClean="0">
                <a:hlinkClick r:id="rId2"/>
              </a:rPr>
              <a:t>http://www.starkcenter.org/research/hack/#/36/</a:t>
            </a:r>
            <a:endParaRPr lang="en-US" smtClean="0"/>
          </a:p>
          <a:p>
            <a:r>
              <a:rPr lang="en-US" smtClean="0">
                <a:hlinkClick r:id="rId3"/>
              </a:rPr>
              <a:t>http://www.pbs.org/opb/historydetectives/investigation/exercise-records/</a:t>
            </a:r>
            <a:endParaRPr lang="en-US" smtClean="0"/>
          </a:p>
          <a:p>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t>Reasons for Studying History</a:t>
            </a:r>
          </a:p>
        </p:txBody>
      </p:sp>
      <p:sp>
        <p:nvSpPr>
          <p:cNvPr id="3075" name="Content Placeholder 2"/>
          <p:cNvSpPr>
            <a:spLocks noGrp="1"/>
          </p:cNvSpPr>
          <p:nvPr>
            <p:ph idx="1"/>
          </p:nvPr>
        </p:nvSpPr>
        <p:spPr/>
        <p:txBody>
          <a:bodyPr/>
          <a:lstStyle/>
          <a:p>
            <a:r>
              <a:rPr lang="en-US" sz="2400" smtClean="0"/>
              <a:t>To help in understanding life around us, i.e., why things are the way they are.</a:t>
            </a:r>
          </a:p>
          <a:p>
            <a:pPr>
              <a:buFont typeface="Arial" charset="0"/>
              <a:buNone/>
            </a:pPr>
            <a:r>
              <a:rPr lang="en-US" sz="2400" smtClean="0"/>
              <a:t>For example, the utilization of exercise in cardiac rehab. Where did this practice develop?</a:t>
            </a:r>
          </a:p>
          <a:p>
            <a:pPr>
              <a:buFont typeface="Arial" charset="0"/>
              <a:buNone/>
            </a:pPr>
            <a:r>
              <a:rPr lang="en-US" sz="2400" b="1" smtClean="0"/>
              <a:t>Paul Dudley White</a:t>
            </a:r>
            <a:r>
              <a:rPr lang="en-US" sz="2400" smtClean="0"/>
              <a:t> (June 6, 1886 – October 31, 1973). Paul Dudley White is viewed by most medical authorities as the founder of preventive cardiology. In 1955, the President of the United States had a heart attack. Who was the President? What impact did Dr. White have on the practice of cardiology?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z="1800" smtClean="0"/>
              <a:t>Reasons continued</a:t>
            </a:r>
          </a:p>
        </p:txBody>
      </p:sp>
      <p:sp>
        <p:nvSpPr>
          <p:cNvPr id="4099" name="Content Placeholder 2"/>
          <p:cNvSpPr>
            <a:spLocks noGrp="1"/>
          </p:cNvSpPr>
          <p:nvPr>
            <p:ph idx="1"/>
          </p:nvPr>
        </p:nvSpPr>
        <p:spPr/>
        <p:txBody>
          <a:bodyPr/>
          <a:lstStyle/>
          <a:p>
            <a:r>
              <a:rPr lang="en-US" smtClean="0"/>
              <a:t>Through analysis of past events historians can evaluate and provide definitive conclusions pertaining to the conduct of our social institutions. For example, what has been the effect of Title IX on educational opportunities for females?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1800" smtClean="0"/>
              <a:t>Reasons continued</a:t>
            </a:r>
          </a:p>
        </p:txBody>
      </p:sp>
      <p:sp>
        <p:nvSpPr>
          <p:cNvPr id="5123" name="Content Placeholder 2"/>
          <p:cNvSpPr>
            <a:spLocks noGrp="1"/>
          </p:cNvSpPr>
          <p:nvPr>
            <p:ph idx="1"/>
          </p:nvPr>
        </p:nvSpPr>
        <p:spPr/>
        <p:txBody>
          <a:bodyPr/>
          <a:lstStyle/>
          <a:p>
            <a:r>
              <a:rPr lang="en-US" smtClean="0"/>
              <a:t>To eliminate myths that have perpetuated, e.g., Abner Doubleday myth. Who invented baseball?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z="1800" smtClean="0"/>
              <a:t>Reasons continued</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To promote critical thinking. What are the values associated with interscholastic football? How are these values reflections of the broader context of society? Consider football high (the video on concussions in high school football): In 1955 an intercollegiate sport was eliminated when a University of Wisconsin athlete died: what was the sport? Why does high school football continue, in light of the deaths attributed to football?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z="1800" smtClean="0"/>
              <a:t>Reasons continued</a:t>
            </a:r>
          </a:p>
        </p:txBody>
      </p:sp>
      <p:sp>
        <p:nvSpPr>
          <p:cNvPr id="7171" name="Content Placeholder 2"/>
          <p:cNvSpPr>
            <a:spLocks noGrp="1"/>
          </p:cNvSpPr>
          <p:nvPr>
            <p:ph idx="1"/>
          </p:nvPr>
        </p:nvSpPr>
        <p:spPr/>
        <p:txBody>
          <a:bodyPr/>
          <a:lstStyle/>
          <a:p>
            <a:r>
              <a:rPr lang="en-US" smtClean="0"/>
              <a:t>To develop interest and appreciation. For example, every community can boast of some historical significance.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z="3600" smtClean="0"/>
              <a:t>Two General Categories Pertaining to the Study of History</a:t>
            </a:r>
          </a:p>
        </p:txBody>
      </p:sp>
      <p:sp>
        <p:nvSpPr>
          <p:cNvPr id="8195" name="Content Placeholder 2"/>
          <p:cNvSpPr>
            <a:spLocks noGrp="1"/>
          </p:cNvSpPr>
          <p:nvPr>
            <p:ph idx="1"/>
          </p:nvPr>
        </p:nvSpPr>
        <p:spPr/>
        <p:txBody>
          <a:bodyPr/>
          <a:lstStyle/>
          <a:p>
            <a:r>
              <a:rPr lang="en-US" sz="2800" u="sng" smtClean="0"/>
              <a:t>Descriptive</a:t>
            </a:r>
            <a:r>
              <a:rPr lang="en-US" sz="2800" smtClean="0"/>
              <a:t>: deals with historical narration of past events. Deals with who, when, what: basic facts. For Example, Thomas Jefferson in 1776 wrote the Declaration of Independence.</a:t>
            </a:r>
          </a:p>
          <a:p>
            <a:r>
              <a:rPr lang="en-US" sz="2800" u="sng" smtClean="0"/>
              <a:t>Interpretive:</a:t>
            </a:r>
            <a:r>
              <a:rPr lang="en-US" sz="2800" smtClean="0"/>
              <a:t> this category takes into account the important question of “why” an event occurred and what significance did a particular event serve. In the aforementioned example, it is more important to know the document’s purpose.</a:t>
            </a:r>
            <a:endParaRPr lang="en-US" sz="2800" u="sng"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Biography and Social Forces</a:t>
            </a:r>
          </a:p>
        </p:txBody>
      </p:sp>
      <p:sp>
        <p:nvSpPr>
          <p:cNvPr id="9219" name="Content Placeholder 2"/>
          <p:cNvSpPr>
            <a:spLocks noGrp="1"/>
          </p:cNvSpPr>
          <p:nvPr>
            <p:ph idx="1"/>
          </p:nvPr>
        </p:nvSpPr>
        <p:spPr/>
        <p:txBody>
          <a:bodyPr/>
          <a:lstStyle/>
          <a:p>
            <a:r>
              <a:rPr lang="en-US" u="sng" smtClean="0"/>
              <a:t>Biographical Approach:</a:t>
            </a:r>
            <a:r>
              <a:rPr lang="en-US" smtClean="0"/>
              <a:t> study of contributions of significant individuals.</a:t>
            </a:r>
          </a:p>
          <a:p>
            <a:r>
              <a:rPr lang="en-US" u="sng" smtClean="0"/>
              <a:t>Social Forces: </a:t>
            </a:r>
            <a:r>
              <a:rPr lang="en-US" smtClean="0"/>
              <a:t>study dealing with collective movements. Examples would include the influence of technology, immigration, religion, women’s movement, world wars, urbanization, industrialization.</a:t>
            </a:r>
            <a:endParaRPr lang="en-US" u="sng"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sz="4000" dirty="0" smtClean="0"/>
              <a:t>When did the first intercollegiate athletic event take place?</a:t>
            </a:r>
          </a:p>
        </p:txBody>
      </p:sp>
      <p:sp>
        <p:nvSpPr>
          <p:cNvPr id="10243" name="Content Placeholder 2"/>
          <p:cNvSpPr>
            <a:spLocks noGrp="1"/>
          </p:cNvSpPr>
          <p:nvPr>
            <p:ph idx="1"/>
          </p:nvPr>
        </p:nvSpPr>
        <p:spPr/>
        <p:txBody>
          <a:bodyPr/>
          <a:lstStyle/>
          <a:p>
            <a:r>
              <a:rPr lang="en-US" smtClean="0"/>
              <a:t>Is this an example of descriptive or interpretive?</a:t>
            </a:r>
          </a:p>
          <a:p>
            <a:r>
              <a:rPr lang="en-US" smtClean="0"/>
              <a:t>August 6, 1852.</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164</TotalTime>
  <Words>561</Words>
  <Application>Microsoft Office PowerPoint</Application>
  <PresentationFormat>On-screen Show (4:3)</PresentationFormat>
  <Paragraphs>37</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Calibri</vt:lpstr>
      <vt:lpstr>Arial</vt:lpstr>
      <vt:lpstr>Office Theme</vt:lpstr>
      <vt:lpstr>Understanding the Functional Value of History</vt:lpstr>
      <vt:lpstr>Reasons for Studying History</vt:lpstr>
      <vt:lpstr>Reasons continued</vt:lpstr>
      <vt:lpstr>Reasons continued</vt:lpstr>
      <vt:lpstr>Reasons continued</vt:lpstr>
      <vt:lpstr>Reasons continued</vt:lpstr>
      <vt:lpstr>Two General Categories Pertaining to the Study of History</vt:lpstr>
      <vt:lpstr>Biography and Social Forces</vt:lpstr>
      <vt:lpstr>When did the first intercollegiate athletic event take place?</vt:lpstr>
      <vt:lpstr>What was the significance of the first intercollegiate athletic event?</vt:lpstr>
      <vt:lpstr>Slide 11</vt:lpstr>
      <vt:lpstr>Harvard Versus McGill 1874</vt:lpstr>
      <vt:lpstr>Slide 13</vt:lpstr>
      <vt:lpstr>Most Influential Leaders in America During the Late 19th Century</vt:lpstr>
      <vt:lpstr>Slide 15</vt:lpstr>
      <vt:lpstr>History Detectives</vt:lpstr>
      <vt:lpstr>Slide 17</vt:lpstr>
    </vt:vector>
  </TitlesOfParts>
  <Company>Northern Kentucky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Functional Value of History</dc:title>
  <dc:creator>OIT</dc:creator>
  <cp:lastModifiedBy>OIT</cp:lastModifiedBy>
  <cp:revision>11</cp:revision>
  <dcterms:created xsi:type="dcterms:W3CDTF">2012-02-16T17:12:02Z</dcterms:created>
  <dcterms:modified xsi:type="dcterms:W3CDTF">2013-02-07T18:23:50Z</dcterms:modified>
</cp:coreProperties>
</file>